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8"/>
  </p:notesMasterIdLst>
  <p:sldIdLst>
    <p:sldId id="256" r:id="rId2"/>
    <p:sldId id="268" r:id="rId3"/>
    <p:sldId id="269" r:id="rId4"/>
    <p:sldId id="275" r:id="rId5"/>
    <p:sldId id="270" r:id="rId6"/>
    <p:sldId id="271" r:id="rId7"/>
    <p:sldId id="272" r:id="rId8"/>
    <p:sldId id="276" r:id="rId9"/>
    <p:sldId id="284" r:id="rId10"/>
    <p:sldId id="343" r:id="rId11"/>
    <p:sldId id="342" r:id="rId12"/>
    <p:sldId id="340" r:id="rId13"/>
    <p:sldId id="319" r:id="rId14"/>
    <p:sldId id="322" r:id="rId15"/>
    <p:sldId id="285" r:id="rId16"/>
    <p:sldId id="325" r:id="rId17"/>
    <p:sldId id="286" r:id="rId18"/>
    <p:sldId id="288" r:id="rId19"/>
    <p:sldId id="341" r:id="rId20"/>
    <p:sldId id="314" r:id="rId21"/>
    <p:sldId id="287" r:id="rId22"/>
    <p:sldId id="290" r:id="rId23"/>
    <p:sldId id="326" r:id="rId24"/>
    <p:sldId id="257" r:id="rId25"/>
    <p:sldId id="277" r:id="rId26"/>
    <p:sldId id="315" r:id="rId27"/>
    <p:sldId id="316" r:id="rId28"/>
    <p:sldId id="289" r:id="rId29"/>
    <p:sldId id="330" r:id="rId30"/>
    <p:sldId id="328" r:id="rId31"/>
    <p:sldId id="291" r:id="rId32"/>
    <p:sldId id="332" r:id="rId33"/>
    <p:sldId id="294" r:id="rId34"/>
    <p:sldId id="331" r:id="rId35"/>
    <p:sldId id="297" r:id="rId36"/>
    <p:sldId id="317" r:id="rId37"/>
    <p:sldId id="301" r:id="rId38"/>
    <p:sldId id="302" r:id="rId39"/>
    <p:sldId id="298" r:id="rId40"/>
    <p:sldId id="299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266" r:id="rId52"/>
    <p:sldId id="292" r:id="rId53"/>
    <p:sldId id="293" r:id="rId54"/>
    <p:sldId id="313" r:id="rId55"/>
    <p:sldId id="336" r:id="rId56"/>
    <p:sldId id="338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71" autoAdjust="0"/>
    <p:restoredTop sz="94660"/>
  </p:normalViewPr>
  <p:slideViewPr>
    <p:cSldViewPr snapToGrid="0">
      <p:cViewPr varScale="1">
        <p:scale>
          <a:sx n="84" d="100"/>
          <a:sy n="84" d="100"/>
        </p:scale>
        <p:origin x="71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1FD03A-F4B6-434C-AAA9-FA9DF899A659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62CDA9-B33B-4A00-8FFC-97766D970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533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2CDA9-B33B-4A00-8FFC-97766D9703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4591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2CDA9-B33B-4A00-8FFC-97766D97035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956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2CDA9-B33B-4A00-8FFC-97766D97035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55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2CDA9-B33B-4A00-8FFC-97766D97035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7923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2CDA9-B33B-4A00-8FFC-97766D97035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9813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2CDA9-B33B-4A00-8FFC-97766D97035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5610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anchors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2CDA9-B33B-4A00-8FFC-97766D97035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54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2CDA9-B33B-4A00-8FFC-97766D97035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2207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2CDA9-B33B-4A00-8FFC-97766D97035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6787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2CDA9-B33B-4A00-8FFC-97766D97035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607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2CDA9-B33B-4A00-8FFC-97766D97035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023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2CDA9-B33B-4A00-8FFC-97766D97035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319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2CDA9-B33B-4A00-8FFC-97766D97035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0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May</a:t>
            </a:r>
            <a:r>
              <a:rPr lang="en-US" baseline="0" smtClean="0"/>
              <a:t> be remove the slide, and put them in the end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2CDA9-B33B-4A00-8FFC-97766D97035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488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Put them in the end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2CDA9-B33B-4A00-8FFC-97766D97035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417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After this critical</a:t>
            </a:r>
            <a:r>
              <a:rPr lang="en-US" baseline="0" smtClean="0"/>
              <a:t> elements to be implemented, put this slide in the end. Make a slide about the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2CDA9-B33B-4A00-8FFC-97766D97035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807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2CDA9-B33B-4A00-8FFC-97766D97035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35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Modeler would instantiate the Booking</a:t>
            </a:r>
            <a:r>
              <a:rPr lang="en-US" baseline="0" dirty="0" smtClean="0"/>
              <a:t> class first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2CDA9-B33B-4A00-8FFC-97766D97035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53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2CDA9-B33B-4A00-8FFC-97766D97035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74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Maintaince</a:t>
            </a:r>
            <a:r>
              <a:rPr lang="en-US" dirty="0" smtClean="0"/>
              <a:t>, </a:t>
            </a:r>
            <a:r>
              <a:rPr lang="en-US" dirty="0" err="1" smtClean="0"/>
              <a:t>evoluation</a:t>
            </a:r>
            <a:r>
              <a:rPr lang="en-US" dirty="0" smtClean="0"/>
              <a:t> and </a:t>
            </a:r>
            <a:r>
              <a:rPr lang="en-US" dirty="0" err="1" smtClean="0"/>
              <a:t>redundacy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2CDA9-B33B-4A00-8FFC-97766D97035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21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2CDA9-B33B-4A00-8FFC-97766D97035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724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Petri net</a:t>
            </a:r>
            <a:r>
              <a:rPr lang="en-US" baseline="0" dirty="0" smtClean="0"/>
              <a:t> reference formalism for control flow and concurrency, standard PNs no data, CPNs – tokens carry data, how they are manipulated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2CDA9-B33B-4A00-8FFC-97766D97035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909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2CDA9-B33B-4A00-8FFC-97766D97035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25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3E169-7D81-41EC-AFA5-97C9232039CA}" type="datetime1">
              <a:rPr lang="en-US" smtClean="0"/>
              <a:t>10/12/2017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Aman Sinha , Marco Montali &amp; Andrey Rivkin</a:t>
            </a:r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825753A-5114-4A7A-B52F-9FB978927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635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FBF75-A88D-4557-9229-D11C2C1714C8}" type="datetime1">
              <a:rPr lang="en-US" smtClean="0"/>
              <a:t>10/12/2017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Aman Sinha , Marco Montali &amp; Andrey Rivkin</a:t>
            </a:r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825753A-5114-4A7A-B52F-9FB978927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23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4792-4906-44E9-848B-5CF4D8443E82}" type="datetime1">
              <a:rPr lang="en-US" smtClean="0"/>
              <a:t>10/12/2017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Aman Sinha , Marco Montali &amp; Andrey Rivkin</a:t>
            </a:r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825753A-5114-4A7A-B52F-9FB978927A2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00370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33B8-E1F2-4CC2-A5E1-107C35C43FC2}" type="datetime1">
              <a:rPr lang="en-US" smtClean="0"/>
              <a:t>10/12/2017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Aman Sinha , Marco Montali &amp; Andrey Rivkin</a:t>
            </a:r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825753A-5114-4A7A-B52F-9FB978927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6463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7773-FFB0-4C28-911B-007588751376}" type="datetime1">
              <a:rPr lang="en-US" smtClean="0"/>
              <a:t>10/12/2017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Aman Sinha , Marco Montali &amp; Andrey Rivkin</a:t>
            </a:r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825753A-5114-4A7A-B52F-9FB978927A2F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75879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0FBAE-7DE4-4A72-B0AB-3B7090FB4110}" type="datetime1">
              <a:rPr lang="en-US" smtClean="0"/>
              <a:t>10/12/2017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Aman Sinha , Marco Montali &amp; Andrey Rivkin</a:t>
            </a:r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825753A-5114-4A7A-B52F-9FB978927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4304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38B66-3B3B-4AED-8CD0-4DB84D197502}" type="datetime1">
              <a:rPr lang="en-US" smtClean="0"/>
              <a:t>10/12/2017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Aman Sinha , Marco Montali &amp; Andrey Rivkin</a:t>
            </a:r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753A-5114-4A7A-B52F-9FB978927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6699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C0045-6D37-49EA-AC1E-CD694D35481B}" type="datetime1">
              <a:rPr lang="en-US" smtClean="0"/>
              <a:t>10/12/2017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Aman Sinha , Marco Montali &amp; Andrey Rivkin</a:t>
            </a:r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753A-5114-4A7A-B52F-9FB978927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78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F74CF-54B5-47A2-89C6-B897A8BBBA23}" type="datetime1">
              <a:rPr lang="en-US" smtClean="0"/>
              <a:t>10/12/2017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Aman Sinha , Marco Montali &amp; Andrey Rivkin</a:t>
            </a:r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753A-5114-4A7A-B52F-9FB978927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519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DF79A-BE75-40D4-A523-927BBFCF6978}" type="datetime1">
              <a:rPr lang="en-US" smtClean="0"/>
              <a:t>10/12/2017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Aman Sinha , Marco Montali &amp; Andrey Rivkin</a:t>
            </a:r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825753A-5114-4A7A-B52F-9FB978927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01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89312-5E7A-49A5-803C-80700DE8E5E0}" type="datetime1">
              <a:rPr lang="en-US" smtClean="0"/>
              <a:t>10/12/2017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Aman Sinha , Marco Montali &amp; Andrey Rivkin</a:t>
            </a:r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825753A-5114-4A7A-B52F-9FB978927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22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5F1D3-4C97-4C90-A992-B153031B6894}" type="datetime1">
              <a:rPr lang="en-US" smtClean="0"/>
              <a:t>10/12/2017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Aman Sinha , Marco Montali &amp; Andrey Rivkin</a:t>
            </a:r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825753A-5114-4A7A-B52F-9FB978927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400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81894-7A58-43B7-B6E8-8E91ABBAB532}" type="datetime1">
              <a:rPr lang="en-US" smtClean="0"/>
              <a:t>10/12/2017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Aman Sinha , Marco Montali &amp; Andrey Rivkin</a:t>
            </a:r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753A-5114-4A7A-B52F-9FB978927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972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063C2-09CC-4E40-AC17-B14C239E6E1A}" type="datetime1">
              <a:rPr lang="en-US" smtClean="0"/>
              <a:t>10/12/2017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Aman Sinha , Marco Montali &amp; Andrey Rivkin</a:t>
            </a:r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753A-5114-4A7A-B52F-9FB978927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61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80D7-CED1-4BD4-A119-AD6CC7234AB4}" type="datetime1">
              <a:rPr lang="en-US" smtClean="0"/>
              <a:t>10/12/2017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Aman Sinha , Marco Montali &amp; Andrey Rivkin</a:t>
            </a:r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753A-5114-4A7A-B52F-9FB978927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99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193F0-DAF2-4CF3-AC65-97C9E2946576}" type="datetime1">
              <a:rPr lang="en-US" smtClean="0"/>
              <a:t>10/12/2017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Aman Sinha , Marco Montali &amp; Andrey Rivkin</a:t>
            </a:r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825753A-5114-4A7A-B52F-9FB978927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954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1D13-C11E-4425-B47A-33EB8BE21661}" type="datetime1">
              <a:rPr lang="en-US" smtClean="0"/>
              <a:t>10/12/2017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smtClean="0"/>
              <a:t>Aman Sinha , Marco Montali &amp; Andrey Rivkin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825753A-5114-4A7A-B52F-9FB978927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52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810883" y="250165"/>
            <a:ext cx="10998679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mtClean="0"/>
              <a:t>EXTENDING CPN WITH RELATIONAL DATABASES</a:t>
            </a:r>
          </a:p>
          <a:p>
            <a:pPr algn="ctr"/>
            <a:endParaRPr lang="en-US" sz="4800"/>
          </a:p>
          <a:p>
            <a:pPr algn="ctr"/>
            <a:r>
              <a:rPr lang="en-US" sz="3600" smtClean="0"/>
              <a:t>Master Thesis Defense</a:t>
            </a:r>
          </a:p>
          <a:p>
            <a:pPr algn="ctr"/>
            <a:endParaRPr lang="en-US" sz="4800" smtClean="0"/>
          </a:p>
          <a:p>
            <a:pPr algn="ctr"/>
            <a:r>
              <a:rPr lang="en-US" sz="3200" smtClean="0"/>
              <a:t>October 13</a:t>
            </a:r>
          </a:p>
          <a:p>
            <a:pPr algn="ctr"/>
            <a:endParaRPr lang="en-US" sz="3200"/>
          </a:p>
          <a:p>
            <a:pPr algn="ctr"/>
            <a:r>
              <a:rPr lang="en-US" sz="3200" smtClean="0"/>
              <a:t>Aman Sinha</a:t>
            </a:r>
          </a:p>
          <a:p>
            <a:pPr algn="ctr"/>
            <a:r>
              <a:rPr lang="en-US" sz="3200" smtClean="0"/>
              <a:t>EMCL, UNIBZ, Italy</a:t>
            </a:r>
            <a:endParaRPr lang="en-US" sz="32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9501" y="5679343"/>
            <a:ext cx="1376272" cy="110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3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Data-Centric Dynamic Systems (DCDS)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4969189"/>
            <a:ext cx="8915400" cy="3777622"/>
          </a:xfrm>
        </p:spPr>
        <p:txBody>
          <a:bodyPr/>
          <a:lstStyle/>
          <a:p>
            <a:r>
              <a:rPr lang="en-US" dirty="0" smtClean="0"/>
              <a:t>Data Layer: relational DB with constraints.</a:t>
            </a:r>
          </a:p>
          <a:p>
            <a:r>
              <a:rPr lang="en-US" dirty="0" smtClean="0"/>
              <a:t>Process Layer: evolves an instance of DB.</a:t>
            </a:r>
          </a:p>
          <a:p>
            <a:r>
              <a:rPr lang="en-US" dirty="0" smtClean="0"/>
              <a:t>Condition-action rules: action execution, provide parameters.</a:t>
            </a:r>
          </a:p>
          <a:p>
            <a:r>
              <a:rPr lang="en-US" dirty="0" smtClean="0"/>
              <a:t>Conditional CRUD operations with external inputs.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753A-5114-4A7A-B52F-9FB978927A2F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994" y="1472183"/>
            <a:ext cx="7076694" cy="330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3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COLORED PETRI </a:t>
            </a:r>
            <a:r>
              <a:rPr lang="en-US" dirty="0" smtClean="0"/>
              <a:t>NETS (CPNs)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Petri Nets is a reference formalism used to model control flow and concurrency.</a:t>
            </a:r>
          </a:p>
          <a:p>
            <a:pPr lvl="1"/>
            <a:r>
              <a:rPr lang="en-US" dirty="0" smtClean="0"/>
              <a:t>contains </a:t>
            </a:r>
            <a:r>
              <a:rPr lang="en-US" dirty="0" smtClean="0"/>
              <a:t>black tokens.</a:t>
            </a:r>
          </a:p>
          <a:p>
            <a:r>
              <a:rPr lang="en-US" dirty="0" smtClean="0"/>
              <a:t>CPN is an extension of Petri net.</a:t>
            </a:r>
          </a:p>
          <a:p>
            <a:pPr lvl="1"/>
            <a:r>
              <a:rPr lang="en-US" dirty="0" smtClean="0"/>
              <a:t>Token carry data along with themselves.</a:t>
            </a:r>
          </a:p>
          <a:p>
            <a:pPr lvl="1"/>
            <a:r>
              <a:rPr lang="en-US" dirty="0" smtClean="0"/>
              <a:t>The tokens can be manipulated through the net through a well defined semantics.</a:t>
            </a:r>
          </a:p>
          <a:p>
            <a:pPr lvl="1"/>
            <a:r>
              <a:rPr lang="en-US" dirty="0" smtClean="0"/>
              <a:t>Also used to formally model Business Process Models (BPM).  </a:t>
            </a:r>
          </a:p>
          <a:p>
            <a:r>
              <a:rPr lang="en-US" dirty="0" smtClean="0"/>
              <a:t>CPN Tools – most popular tool for modelling CPNs.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753A-5114-4A7A-B52F-9FB978927A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36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77" y="829748"/>
            <a:ext cx="10058400" cy="60282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77" y="829748"/>
            <a:ext cx="10058400" cy="602825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77" y="829748"/>
            <a:ext cx="10058400" cy="60282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77" y="829748"/>
            <a:ext cx="10058400" cy="602825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78" y="829748"/>
            <a:ext cx="10270822" cy="60282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77" y="829748"/>
            <a:ext cx="10058400" cy="602825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753A-5114-4A7A-B52F-9FB978927A2F}" type="slidenum">
              <a:rPr lang="en-US" smtClean="0"/>
              <a:t>12</a:t>
            </a:fld>
            <a:endParaRPr lang="en-US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79" y="829748"/>
            <a:ext cx="10058398" cy="6028252"/>
          </a:xfrm>
        </p:spPr>
      </p:pic>
      <p:sp>
        <p:nvSpPr>
          <p:cNvPr id="20" name="TextBox 19"/>
          <p:cNvSpPr txBox="1"/>
          <p:nvPr/>
        </p:nvSpPr>
        <p:spPr>
          <a:xfrm>
            <a:off x="2505456" y="5266944"/>
            <a:ext cx="20665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Arc Expression</a:t>
            </a:r>
            <a:endParaRPr lang="en-US" sz="1100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2139696" y="4352544"/>
            <a:ext cx="786384" cy="841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216152" y="3153903"/>
            <a:ext cx="420624" cy="256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59536" y="2949946"/>
            <a:ext cx="20665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accent1"/>
                </a:solidFill>
              </a:rPr>
              <a:t>Guard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92808" y="1639176"/>
            <a:ext cx="20665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accent1"/>
                </a:solidFill>
              </a:rPr>
              <a:t>Place </a:t>
            </a:r>
            <a:r>
              <a:rPr lang="en-US" sz="1100" dirty="0" err="1" smtClean="0">
                <a:solidFill>
                  <a:schemeClr val="accent1"/>
                </a:solidFill>
              </a:rPr>
              <a:t>Colours</a:t>
            </a:r>
            <a:endParaRPr lang="en-US" sz="1100" dirty="0">
              <a:solidFill>
                <a:schemeClr val="accent1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2926080" y="1639176"/>
            <a:ext cx="923544" cy="130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926080" y="1780166"/>
            <a:ext cx="4462272" cy="28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219369" y="400757"/>
            <a:ext cx="20665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accent1"/>
                </a:solidFill>
              </a:rPr>
              <a:t>Initial Marking</a:t>
            </a:r>
            <a:endParaRPr lang="en-US" sz="1100" dirty="0">
              <a:solidFill>
                <a:schemeClr val="accent1"/>
              </a:solidFill>
            </a:endParaRPr>
          </a:p>
        </p:txBody>
      </p:sp>
      <p:cxnSp>
        <p:nvCxnSpPr>
          <p:cNvPr id="35" name="Straight Arrow Connector 34"/>
          <p:cNvCxnSpPr>
            <a:stCxn id="34" idx="1"/>
          </p:cNvCxnSpPr>
          <p:nvPr/>
        </p:nvCxnSpPr>
        <p:spPr>
          <a:xfrm flipH="1">
            <a:off x="3017521" y="531562"/>
            <a:ext cx="1201848" cy="298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340777" y="6078230"/>
            <a:ext cx="20665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solidFill>
                  <a:schemeClr val="accent1"/>
                </a:solidFill>
              </a:rPr>
              <a:t>Colour</a:t>
            </a:r>
            <a:r>
              <a:rPr lang="en-US" sz="1100" dirty="0" smtClean="0">
                <a:solidFill>
                  <a:schemeClr val="accent1"/>
                </a:solidFill>
              </a:rPr>
              <a:t> Sets declaration</a:t>
            </a:r>
            <a:endParaRPr lang="en-US" sz="1100" dirty="0">
              <a:solidFill>
                <a:schemeClr val="accent1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7388352" y="5815584"/>
            <a:ext cx="694944" cy="267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632192" y="662367"/>
            <a:ext cx="20665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accent1"/>
                </a:solidFill>
              </a:rPr>
              <a:t>Variables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136561" y="6459230"/>
            <a:ext cx="20665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accent1"/>
                </a:solidFill>
              </a:rPr>
              <a:t>Variable declaration</a:t>
            </a:r>
            <a:endParaRPr lang="en-US" sz="1100" dirty="0">
              <a:solidFill>
                <a:schemeClr val="accent1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7632192" y="6602486"/>
            <a:ext cx="533869" cy="160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5960951" y="829748"/>
            <a:ext cx="1774873" cy="550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04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3" grpId="0"/>
      <p:bldP spid="23" grpId="1"/>
      <p:bldP spid="25" grpId="0"/>
      <p:bldP spid="25" grpId="1"/>
      <p:bldP spid="34" grpId="0"/>
      <p:bldP spid="34" grpId="1"/>
      <p:bldP spid="24" grpId="0"/>
      <p:bldP spid="24" grpId="1"/>
      <p:bldP spid="28" grpId="0"/>
      <p:bldP spid="28" grpId="1"/>
      <p:bldP spid="29" grpId="0"/>
      <p:bldP spid="29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STATE OF THE ART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545336"/>
            <a:ext cx="9006840" cy="4855464"/>
          </a:xfrm>
        </p:spPr>
        <p:txBody>
          <a:bodyPr>
            <a:normAutofit/>
          </a:bodyPr>
          <a:lstStyle/>
          <a:p>
            <a:r>
              <a:rPr lang="en-US" dirty="0" smtClean="0"/>
              <a:t>Traditional models: focus either on data or on processes</a:t>
            </a:r>
          </a:p>
          <a:p>
            <a:r>
              <a:rPr lang="en-US" dirty="0" smtClean="0"/>
              <a:t>Tools (</a:t>
            </a:r>
            <a:r>
              <a:rPr lang="en-US" dirty="0" err="1" smtClean="0"/>
              <a:t>Bizagi</a:t>
            </a:r>
            <a:r>
              <a:rPr lang="en-US" dirty="0" smtClean="0"/>
              <a:t> </a:t>
            </a:r>
            <a:r>
              <a:rPr lang="en-US" dirty="0"/>
              <a:t>BPM, Bonita BPM, </a:t>
            </a:r>
            <a:r>
              <a:rPr lang="en-US" dirty="0" smtClean="0"/>
              <a:t>YAWL): handle the linkage between data and processes but in an ad-ho way </a:t>
            </a:r>
          </a:p>
          <a:p>
            <a:r>
              <a:rPr lang="en-US" dirty="0" smtClean="0"/>
              <a:t>Two main lines of research emerged to conceptually integrate data and processes</a:t>
            </a:r>
          </a:p>
          <a:p>
            <a:pPr lvl="1"/>
            <a:r>
              <a:rPr lang="en-US" sz="1800" dirty="0" smtClean="0"/>
              <a:t>In data centric approaches, e.g. DCDS</a:t>
            </a:r>
          </a:p>
          <a:p>
            <a:pPr lvl="2"/>
            <a:r>
              <a:rPr lang="en-US" sz="1800" dirty="0"/>
              <a:t>Supports </a:t>
            </a:r>
            <a:r>
              <a:rPr lang="en-US" sz="1800" dirty="0" smtClean="0"/>
              <a:t>CRUD operations on </a:t>
            </a:r>
            <a:r>
              <a:rPr lang="en-US" sz="1800" dirty="0"/>
              <a:t>persistent </a:t>
            </a:r>
            <a:r>
              <a:rPr lang="en-US" sz="1800" dirty="0" smtClean="0"/>
              <a:t>data.</a:t>
            </a:r>
          </a:p>
          <a:p>
            <a:pPr lvl="2"/>
            <a:r>
              <a:rPr lang="en-US" sz="1800" dirty="0" smtClean="0"/>
              <a:t>Lacks explicit control-flow and local (case) data.</a:t>
            </a:r>
          </a:p>
          <a:p>
            <a:pPr lvl="1"/>
            <a:r>
              <a:rPr lang="en-US" sz="1800" dirty="0" smtClean="0"/>
              <a:t>In process centric approaches, e.g. CPN</a:t>
            </a:r>
          </a:p>
          <a:p>
            <a:pPr lvl="2"/>
            <a:r>
              <a:rPr lang="en-US" sz="1800" dirty="0" smtClean="0"/>
              <a:t>Supports explicit control-flow and local (case) data.</a:t>
            </a:r>
          </a:p>
          <a:p>
            <a:pPr lvl="2"/>
            <a:r>
              <a:rPr lang="en-US" sz="1800" dirty="0" smtClean="0"/>
              <a:t>Lacks support </a:t>
            </a:r>
            <a:r>
              <a:rPr lang="en-US" sz="1800" dirty="0"/>
              <a:t>for CRUD operations </a:t>
            </a:r>
            <a:r>
              <a:rPr lang="en-US" sz="1800" dirty="0" smtClean="0"/>
              <a:t>on persistent data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753A-5114-4A7A-B52F-9FB978927A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87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0375" y="5220043"/>
            <a:ext cx="5276150" cy="1280890"/>
          </a:xfrm>
        </p:spPr>
        <p:txBody>
          <a:bodyPr/>
          <a:lstStyle/>
          <a:p>
            <a:r>
              <a:rPr lang="en-US" dirty="0" smtClean="0"/>
              <a:t>MARRIAGE : CPN &amp; DB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753A-5114-4A7A-B52F-9FB978927A2F}" type="slidenum">
              <a:rPr lang="en-US" smtClean="0"/>
              <a:t>14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971" y="925719"/>
            <a:ext cx="4294324" cy="4294324"/>
          </a:xfrm>
        </p:spPr>
      </p:pic>
    </p:spTree>
    <p:extLst>
      <p:ext uri="{BB962C8B-B14F-4D97-AF65-F5344CB8AC3E}">
        <p14:creationId xmlns:p14="http://schemas.microsoft.com/office/powerpoint/2010/main" val="184900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753A-5114-4A7A-B52F-9FB978927A2F}" type="slidenum">
              <a:rPr lang="en-US" smtClean="0"/>
              <a:t>15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568" y="1264555"/>
            <a:ext cx="4674472" cy="4645935"/>
          </a:xfrm>
        </p:spPr>
      </p:pic>
    </p:spTree>
    <p:extLst>
      <p:ext uri="{BB962C8B-B14F-4D97-AF65-F5344CB8AC3E}">
        <p14:creationId xmlns:p14="http://schemas.microsoft.com/office/powerpoint/2010/main" val="107514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DB-NETS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45920"/>
            <a:ext cx="8915400" cy="4265302"/>
          </a:xfrm>
        </p:spPr>
        <p:txBody>
          <a:bodyPr>
            <a:normAutofit/>
          </a:bodyPr>
          <a:lstStyle/>
          <a:p>
            <a:r>
              <a:rPr lang="en-US" dirty="0"/>
              <a:t>Relational Extension of </a:t>
            </a:r>
            <a:r>
              <a:rPr lang="en-US" dirty="0" smtClean="0"/>
              <a:t>CPNs.</a:t>
            </a:r>
            <a:endParaRPr lang="en-US" dirty="0"/>
          </a:p>
          <a:p>
            <a:r>
              <a:rPr lang="en-US" dirty="0"/>
              <a:t>An attempt to integrate master data and business processes.</a:t>
            </a:r>
          </a:p>
          <a:p>
            <a:r>
              <a:rPr lang="en-US" dirty="0"/>
              <a:t>The persistent data is connected directly with the CPNs.</a:t>
            </a:r>
          </a:p>
          <a:p>
            <a:pPr lvl="1"/>
            <a:r>
              <a:rPr lang="en-US" dirty="0"/>
              <a:t>The data can be changed by invoking actions from the control </a:t>
            </a:r>
            <a:r>
              <a:rPr lang="en-US" dirty="0" smtClean="0"/>
              <a:t>layer</a:t>
            </a:r>
          </a:p>
          <a:p>
            <a:r>
              <a:rPr lang="en-US" dirty="0" smtClean="0"/>
              <a:t>Three layered architecture</a:t>
            </a:r>
          </a:p>
          <a:p>
            <a:pPr lvl="1"/>
            <a:r>
              <a:rPr lang="en-US" dirty="0" smtClean="0"/>
              <a:t>Persistence Layer</a:t>
            </a:r>
          </a:p>
          <a:p>
            <a:pPr lvl="2"/>
            <a:r>
              <a:rPr lang="en-US" dirty="0" smtClean="0"/>
              <a:t>database</a:t>
            </a:r>
          </a:p>
          <a:p>
            <a:pPr lvl="1"/>
            <a:r>
              <a:rPr lang="en-US" dirty="0" smtClean="0"/>
              <a:t>Data Logic Layer</a:t>
            </a:r>
          </a:p>
          <a:p>
            <a:pPr lvl="2"/>
            <a:r>
              <a:rPr lang="en-US" dirty="0" smtClean="0"/>
              <a:t>bidirectional interface between control layer and persistence layer</a:t>
            </a:r>
          </a:p>
          <a:p>
            <a:pPr lvl="1"/>
            <a:r>
              <a:rPr lang="en-US" dirty="0" smtClean="0"/>
              <a:t>Control Layer</a:t>
            </a:r>
          </a:p>
          <a:p>
            <a:pPr lvl="2"/>
            <a:r>
              <a:rPr lang="en-US" dirty="0" smtClean="0"/>
              <a:t>CPN model enriched with data logic elements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753A-5114-4A7A-B52F-9FB978927A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39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PERSISTENCE LAYER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497496"/>
            <a:ext cx="8915400" cy="3777622"/>
          </a:xfrm>
        </p:spPr>
        <p:txBody>
          <a:bodyPr/>
          <a:lstStyle/>
          <a:p>
            <a:r>
              <a:rPr lang="en-US" smtClean="0"/>
              <a:t>Full-fledged relational data base (with constraints).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753A-5114-4A7A-B52F-9FB978927A2F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825" y="2403610"/>
            <a:ext cx="8319533" cy="35814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585" y="473319"/>
            <a:ext cx="7715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LOGIC LAYER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Bidirectional interface between persistence layer and control layer.</a:t>
            </a:r>
          </a:p>
          <a:p>
            <a:r>
              <a:rPr lang="en-US" dirty="0"/>
              <a:t>P</a:t>
            </a:r>
            <a:r>
              <a:rPr lang="en-US" dirty="0" smtClean="0"/>
              <a:t>rocesses queries issued by the control layer and returns the answers from the DB.</a:t>
            </a:r>
          </a:p>
          <a:p>
            <a:r>
              <a:rPr lang="en-US" dirty="0" smtClean="0"/>
              <a:t>Receives parameters </a:t>
            </a:r>
            <a:r>
              <a:rPr lang="en-US" dirty="0"/>
              <a:t>from the control layer to instantiate </a:t>
            </a:r>
            <a:r>
              <a:rPr lang="en-US" dirty="0" smtClean="0"/>
              <a:t>the actions which performs updates (add – delete list) over the persistence layer.</a:t>
            </a:r>
          </a:p>
          <a:p>
            <a:pPr lvl="1"/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753A-5114-4A7A-B52F-9FB978927A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9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E.g. </a:t>
                </a:r>
                <a:r>
                  <a:rPr lang="en-US" i="1" dirty="0"/>
                  <a:t>RESERVE(</a:t>
                </a:r>
                <a:r>
                  <a:rPr lang="en-US" i="1" dirty="0" err="1"/>
                  <a:t>tid</a:t>
                </a:r>
                <a:r>
                  <a:rPr lang="en-US" i="1" dirty="0"/>
                  <a:t>, </a:t>
                </a:r>
                <a:r>
                  <a:rPr lang="en-US" i="1" dirty="0" err="1"/>
                  <a:t>pn</a:t>
                </a:r>
                <a:r>
                  <a:rPr lang="en-US" i="1" dirty="0"/>
                  <a:t>)</a:t>
                </a:r>
                <a:r>
                  <a:rPr lang="en-US" dirty="0"/>
                  <a:t>: reserve the current taxi and make it unavailable for further booking</a:t>
                </a:r>
              </a:p>
              <a:p>
                <a:pPr lvl="1"/>
                <a:r>
                  <a:rPr lang="en-US" b="1" dirty="0"/>
                  <a:t>Del</a:t>
                </a:r>
                <a:r>
                  <a:rPr lang="en-US" dirty="0"/>
                  <a:t> Taxi(</a:t>
                </a:r>
                <a:r>
                  <a:rPr lang="en-US" dirty="0" err="1"/>
                  <a:t>tid</a:t>
                </a:r>
                <a:r>
                  <a:rPr lang="en-US" dirty="0"/>
                  <a:t>, </a:t>
                </a:r>
                <a:r>
                  <a:rPr lang="en-US" dirty="0" err="1"/>
                  <a:t>pn</a:t>
                </a:r>
                <a:r>
                  <a:rPr lang="en-US" dirty="0"/>
                  <a:t>, true)</a:t>
                </a:r>
              </a:p>
              <a:p>
                <a:pPr lvl="1"/>
                <a:r>
                  <a:rPr lang="en-US" b="1" dirty="0"/>
                  <a:t>Add</a:t>
                </a:r>
                <a:r>
                  <a:rPr lang="en-US" dirty="0"/>
                  <a:t> Taxi(</a:t>
                </a:r>
                <a:r>
                  <a:rPr lang="en-US" dirty="0" err="1"/>
                  <a:t>ti</a:t>
                </a:r>
                <a:r>
                  <a:rPr lang="en-US" dirty="0"/>
                  <a:t>, </a:t>
                </a:r>
                <a:r>
                  <a:rPr lang="en-US" dirty="0" err="1"/>
                  <a:t>pn</a:t>
                </a:r>
                <a:r>
                  <a:rPr lang="en-US" dirty="0"/>
                  <a:t>, false)</a:t>
                </a:r>
              </a:p>
              <a:p>
                <a:r>
                  <a:rPr lang="en-US" dirty="0"/>
                  <a:t>E.g. </a:t>
                </a:r>
                <a:r>
                  <a:rPr lang="en-US" dirty="0" smtClean="0"/>
                  <a:t>Get all the currently available taxi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𝐹𝑟𝑒𝑒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𝑡𝑖𝑑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):−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𝑇𝑎𝑥𝑖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𝑡𝑖𝑑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479" t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753A-5114-4A7A-B52F-9FB978927A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49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5974" y="5220043"/>
            <a:ext cx="3520549" cy="1280890"/>
          </a:xfrm>
        </p:spPr>
        <p:txBody>
          <a:bodyPr/>
          <a:lstStyle/>
          <a:p>
            <a:r>
              <a:rPr lang="en-US" smtClean="0"/>
              <a:t>MOTIVATION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403" y="787782"/>
            <a:ext cx="4320847" cy="432084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753A-5114-4A7A-B52F-9FB978927A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1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CONTROL LAYER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It is a </a:t>
            </a:r>
            <a:r>
              <a:rPr lang="en-US" err="1"/>
              <a:t>c</a:t>
            </a:r>
            <a:r>
              <a:rPr lang="en-US" err="1" smtClean="0"/>
              <a:t>oloured</a:t>
            </a:r>
            <a:r>
              <a:rPr lang="en-US" smtClean="0"/>
              <a:t> Petri </a:t>
            </a:r>
            <a:r>
              <a:rPr lang="en-US"/>
              <a:t>net </a:t>
            </a:r>
            <a:r>
              <a:rPr lang="en-US" smtClean="0"/>
              <a:t>“extended” with</a:t>
            </a:r>
          </a:p>
          <a:p>
            <a:pPr lvl="1"/>
            <a:r>
              <a:rPr lang="en-US"/>
              <a:t>v</a:t>
            </a:r>
            <a:r>
              <a:rPr lang="en-US" smtClean="0"/>
              <a:t>iew places</a:t>
            </a:r>
          </a:p>
          <a:p>
            <a:pPr lvl="1"/>
            <a:r>
              <a:rPr lang="en-US"/>
              <a:t>a</a:t>
            </a:r>
            <a:r>
              <a:rPr lang="en-US" smtClean="0"/>
              <a:t>ction transitions</a:t>
            </a:r>
          </a:p>
          <a:p>
            <a:pPr lvl="1"/>
            <a:r>
              <a:rPr lang="en-US" smtClean="0"/>
              <a:t>read arcs</a:t>
            </a:r>
          </a:p>
          <a:p>
            <a:r>
              <a:rPr lang="en-US"/>
              <a:t>M</a:t>
            </a:r>
            <a:r>
              <a:rPr lang="en-US" smtClean="0"/>
              <a:t>odels </a:t>
            </a:r>
            <a:r>
              <a:rPr lang="en-US"/>
              <a:t>CRUD </a:t>
            </a:r>
            <a:r>
              <a:rPr lang="en-US" smtClean="0"/>
              <a:t>operations over </a:t>
            </a:r>
            <a:r>
              <a:rPr lang="en-US"/>
              <a:t>the persistence </a:t>
            </a:r>
            <a:r>
              <a:rPr lang="en-US" smtClean="0"/>
              <a:t>layer.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753A-5114-4A7A-B52F-9FB978927A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4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CONTROL LAYER – VIEW PLACE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493431"/>
            <a:ext cx="8915400" cy="3777622"/>
          </a:xfrm>
        </p:spPr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epresents the snapshot of the database instance.</a:t>
            </a:r>
          </a:p>
          <a:p>
            <a:r>
              <a:rPr lang="en-US" dirty="0" smtClean="0"/>
              <a:t>Carries a query and the answer to the query must be compatible to the </a:t>
            </a:r>
            <a:r>
              <a:rPr lang="en-US" dirty="0" err="1" smtClean="0"/>
              <a:t>colour</a:t>
            </a:r>
            <a:r>
              <a:rPr lang="en-US" dirty="0" smtClean="0"/>
              <a:t> set of the view place.</a:t>
            </a:r>
          </a:p>
          <a:p>
            <a:r>
              <a:rPr lang="en-US" dirty="0"/>
              <a:t>C</a:t>
            </a:r>
            <a:r>
              <a:rPr lang="en-US" dirty="0" smtClean="0"/>
              <a:t>onnected only by read arcs which doesn’t allow consumption of tokens from the view place.</a:t>
            </a:r>
          </a:p>
          <a:p>
            <a:r>
              <a:rPr lang="en-US" dirty="0"/>
              <a:t>A</a:t>
            </a:r>
            <a:r>
              <a:rPr lang="en-US" dirty="0" smtClean="0"/>
              <a:t>utomatically updated when a transition in the control layer is fired.</a:t>
            </a:r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753A-5114-4A7A-B52F-9FB978927A2F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942" y="1511076"/>
            <a:ext cx="828675" cy="752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039" y="4891309"/>
            <a:ext cx="494186" cy="4487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10128" y="5385267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i</a:t>
            </a:r>
            <a:r>
              <a:rPr lang="en-US" sz="1400" b="1" dirty="0" err="1" smtClean="0"/>
              <a:t>nt</a:t>
            </a:r>
            <a:r>
              <a:rPr lang="en-US" sz="1400" dirty="0" smtClean="0"/>
              <a:t> </a:t>
            </a:r>
            <a:r>
              <a:rPr lang="en-US" sz="1400" dirty="0"/>
              <a:t>X</a:t>
            </a:r>
            <a:r>
              <a:rPr lang="en-US" sz="1400" dirty="0" smtClean="0"/>
              <a:t> </a:t>
            </a:r>
            <a:r>
              <a:rPr lang="en-US" sz="1400" b="1" dirty="0" smtClean="0"/>
              <a:t>string</a:t>
            </a:r>
            <a:endParaRPr lang="en-US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900936" y="4642947"/>
            <a:ext cx="1172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Free Drivers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574851" y="5221551"/>
                <a:ext cx="4473276" cy="3893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𝐹𝑟𝑒𝑒</m:t>
                            </m:r>
                          </m:e>
                        </m:d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𝑡𝑖𝑑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):−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𝑇𝑎𝑥𝑖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𝑡𝑖𝑑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𝑡𝑟𝑢𝑒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851" y="5221551"/>
                <a:ext cx="4473276" cy="389337"/>
              </a:xfrm>
              <a:prstGeom prst="rect">
                <a:avLst/>
              </a:prstGeom>
              <a:blipFill rotWithShape="0">
                <a:blip r:embed="rId4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 flipH="1">
            <a:off x="4251960" y="5416220"/>
            <a:ext cx="821092" cy="122935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4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CONTROL LAYER – ACTION TRANSITION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581275"/>
            <a:ext cx="8915400" cy="3777622"/>
          </a:xfrm>
        </p:spPr>
        <p:txBody>
          <a:bodyPr/>
          <a:lstStyle/>
          <a:p>
            <a:r>
              <a:rPr lang="en-US" dirty="0"/>
              <a:t>Using an extra transition-labeling function we assigns an action to </a:t>
            </a:r>
            <a:r>
              <a:rPr lang="en-US" dirty="0" smtClean="0"/>
              <a:t>transitions</a:t>
            </a:r>
          </a:p>
          <a:p>
            <a:r>
              <a:rPr lang="en-US" dirty="0" smtClean="0"/>
              <a:t>Helps in performing actions over the persistence layer.</a:t>
            </a:r>
          </a:p>
          <a:p>
            <a:r>
              <a:rPr lang="en-US" dirty="0" smtClean="0"/>
              <a:t>Responsible for acquiring data from the environment using fresh variables.</a:t>
            </a:r>
          </a:p>
          <a:p>
            <a:r>
              <a:rPr lang="en-US" dirty="0" smtClean="0"/>
              <a:t>E.g. </a:t>
            </a:r>
            <a:r>
              <a:rPr lang="en-US" i="1" dirty="0" smtClean="0"/>
              <a:t>Create Booking </a:t>
            </a:r>
            <a:r>
              <a:rPr lang="en-US" dirty="0" smtClean="0"/>
              <a:t>transition – performs </a:t>
            </a:r>
            <a:r>
              <a:rPr lang="en-US" i="1" dirty="0" smtClean="0"/>
              <a:t>RESERVE</a:t>
            </a:r>
            <a:r>
              <a:rPr lang="en-US" dirty="0" smtClean="0"/>
              <a:t> action.</a:t>
            </a:r>
            <a:endParaRPr lang="en-US" i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753A-5114-4A7A-B52F-9FB978927A2F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640" y="1566862"/>
            <a:ext cx="628650" cy="676275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611880" y="5020056"/>
            <a:ext cx="1207008" cy="6675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41556" y="5041237"/>
            <a:ext cx="1111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RESERVE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tid,pn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713914" y="5041237"/>
            <a:ext cx="1077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Create</a:t>
            </a:r>
          </a:p>
          <a:p>
            <a:pPr algn="ctr"/>
            <a:r>
              <a:rPr lang="en-US" dirty="0" smtClean="0"/>
              <a:t>Booking</a:t>
            </a:r>
            <a:endParaRPr lang="en-US" dirty="0"/>
          </a:p>
        </p:txBody>
      </p:sp>
      <p:cxnSp>
        <p:nvCxnSpPr>
          <p:cNvPr id="10" name="Straight Arrow Connector 9"/>
          <p:cNvCxnSpPr>
            <a:endCxn id="7" idx="1"/>
          </p:cNvCxnSpPr>
          <p:nvPr/>
        </p:nvCxnSpPr>
        <p:spPr>
          <a:xfrm>
            <a:off x="4937760" y="5353812"/>
            <a:ext cx="903796" cy="10591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880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DB-NETS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753A-5114-4A7A-B52F-9FB978927A2F}" type="slidenum">
              <a:rPr lang="en-US" smtClean="0"/>
              <a:t>23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27668"/>
            <a:ext cx="10818813" cy="3393140"/>
          </a:xfrm>
        </p:spPr>
      </p:pic>
    </p:spTree>
    <p:extLst>
      <p:ext uri="{BB962C8B-B14F-4D97-AF65-F5344CB8AC3E}">
        <p14:creationId xmlns:p14="http://schemas.microsoft.com/office/powerpoint/2010/main" val="74093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OBJECTIVE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</a:t>
            </a:r>
            <a:r>
              <a:rPr lang="en-US" dirty="0" smtClean="0"/>
              <a:t>develop a CPN Tools extension which is responsible for modelling, simulation, execution and analysis of DB-nets.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753A-5114-4A7A-B52F-9FB978927A2F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431" y="2645491"/>
            <a:ext cx="45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8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DB-NETS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753A-5114-4A7A-B52F-9FB978927A2F}" type="slidenum">
              <a:rPr lang="en-US" smtClean="0"/>
              <a:t>25</a:t>
            </a:fld>
            <a:endParaRPr lang="en-US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750" y="1513707"/>
            <a:ext cx="7514036" cy="4974215"/>
          </a:xfrm>
        </p:spPr>
      </p:pic>
    </p:spTree>
    <p:extLst>
      <p:ext uri="{BB962C8B-B14F-4D97-AF65-F5344CB8AC3E}">
        <p14:creationId xmlns:p14="http://schemas.microsoft.com/office/powerpoint/2010/main" val="183961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VIEW PLACE AND ACTION TRANSITIONS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753A-5114-4A7A-B52F-9FB978927A2F}" type="slidenum">
              <a:rPr lang="en-US" smtClean="0"/>
              <a:t>26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148" y="2133600"/>
            <a:ext cx="7969530" cy="3778250"/>
          </a:xfrm>
        </p:spPr>
      </p:pic>
      <p:sp>
        <p:nvSpPr>
          <p:cNvPr id="3" name="TextBox 2"/>
          <p:cNvSpPr txBox="1"/>
          <p:nvPr/>
        </p:nvSpPr>
        <p:spPr>
          <a:xfrm>
            <a:off x="8897112" y="256946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query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97112" y="4240657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action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9" name="Straight Arrow Connector 8"/>
          <p:cNvCxnSpPr>
            <a:stCxn id="3" idx="1"/>
          </p:cNvCxnSpPr>
          <p:nvPr/>
        </p:nvCxnSpPr>
        <p:spPr>
          <a:xfrm flipH="1" flipV="1">
            <a:off x="7534656" y="2450592"/>
            <a:ext cx="1362456" cy="303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8083296" y="4526280"/>
            <a:ext cx="886968" cy="987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0" idx="1"/>
          </p:cNvCxnSpPr>
          <p:nvPr/>
        </p:nvCxnSpPr>
        <p:spPr>
          <a:xfrm flipH="1">
            <a:off x="6583680" y="3455539"/>
            <a:ext cx="2313432" cy="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897112" y="3270873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</a:t>
            </a:r>
            <a:r>
              <a:rPr lang="en-US" dirty="0" smtClean="0">
                <a:solidFill>
                  <a:schemeClr val="accent1"/>
                </a:solidFill>
              </a:rPr>
              <a:t>ead arc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34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ACQUISITION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753A-5114-4A7A-B52F-9FB978927A2F}" type="slidenum">
              <a:rPr lang="en-US" smtClean="0"/>
              <a:t>27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248" y="1828456"/>
            <a:ext cx="5964864" cy="4672477"/>
          </a:xfrm>
        </p:spPr>
      </p:pic>
      <p:sp>
        <p:nvSpPr>
          <p:cNvPr id="3" name="TextBox 2"/>
          <p:cNvSpPr txBox="1"/>
          <p:nvPr/>
        </p:nvSpPr>
        <p:spPr>
          <a:xfrm>
            <a:off x="9769112" y="3648968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</a:t>
            </a:r>
            <a:r>
              <a:rPr lang="en-US" dirty="0" smtClean="0">
                <a:solidFill>
                  <a:schemeClr val="accent1"/>
                </a:solidFill>
              </a:rPr>
              <a:t>ata acquisition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8293608" y="3310128"/>
            <a:ext cx="1551171" cy="448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8183880" y="3931920"/>
            <a:ext cx="1660899" cy="1536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418320" y="1264555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fresh variable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19" name="Straight Arrow Connector 18"/>
          <p:cNvCxnSpPr>
            <a:stCxn id="17" idx="1"/>
          </p:cNvCxnSpPr>
          <p:nvPr/>
        </p:nvCxnSpPr>
        <p:spPr>
          <a:xfrm flipH="1">
            <a:off x="7260336" y="1449221"/>
            <a:ext cx="2157984" cy="52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31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82" y="200275"/>
            <a:ext cx="11246033" cy="653718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753A-5114-4A7A-B52F-9FB978927A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53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315" y="1905000"/>
            <a:ext cx="5284649" cy="381079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753A-5114-4A7A-B52F-9FB978927A2F}" type="slidenum">
              <a:rPr lang="en-US" smtClean="0"/>
              <a:t>29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40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504950"/>
            <a:ext cx="8915400" cy="4406272"/>
          </a:xfrm>
        </p:spPr>
        <p:txBody>
          <a:bodyPr/>
          <a:lstStyle/>
          <a:p>
            <a:r>
              <a:rPr lang="en-US" dirty="0"/>
              <a:t>Data and Processes are integral part of a </a:t>
            </a:r>
            <a:r>
              <a:rPr lang="en-US" dirty="0" smtClean="0"/>
              <a:t>business.</a:t>
            </a:r>
          </a:p>
          <a:p>
            <a:r>
              <a:rPr lang="en-US" dirty="0" smtClean="0"/>
              <a:t>Survey by Forrester [Karel et al, 2009]:</a:t>
            </a:r>
          </a:p>
          <a:p>
            <a:pPr lvl="1"/>
            <a:r>
              <a:rPr lang="en-US" dirty="0"/>
              <a:t>The Business Process </a:t>
            </a:r>
            <a:r>
              <a:rPr lang="en-US" dirty="0" smtClean="0"/>
              <a:t>Management (BPM) </a:t>
            </a:r>
            <a:r>
              <a:rPr lang="en-US" dirty="0"/>
              <a:t>experts think that the data is subsidiary to the </a:t>
            </a:r>
            <a:r>
              <a:rPr lang="en-US" dirty="0" smtClean="0"/>
              <a:t>processes.</a:t>
            </a:r>
          </a:p>
          <a:p>
            <a:pPr lvl="1"/>
            <a:r>
              <a:rPr lang="en-US" dirty="0"/>
              <a:t>The master data experts think that </a:t>
            </a:r>
            <a:r>
              <a:rPr lang="en-US" dirty="0" smtClean="0"/>
              <a:t>the data </a:t>
            </a:r>
            <a:r>
              <a:rPr lang="en-US" dirty="0"/>
              <a:t>are the main driver of the company </a:t>
            </a:r>
            <a:r>
              <a:rPr lang="en-US" dirty="0" smtClean="0"/>
              <a:t>existence.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753A-5114-4A7A-B52F-9FB978927A2F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4000500"/>
            <a:ext cx="4068763" cy="21353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912" y="3552825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39" b="90000" l="2692" r="99231">
                        <a14:foregroundMark x1="38769" y1="25899" x2="38769" y2="25899"/>
                        <a14:foregroundMark x1="45462" y1="21655" x2="45462" y2="21655"/>
                        <a14:foregroundMark x1="52000" y1="21367" x2="52000" y2="21367"/>
                        <a14:foregroundMark x1="61000" y1="26691" x2="61000" y2="26691"/>
                        <a14:foregroundMark x1="75000" y1="26403" x2="75000" y2="26403"/>
                        <a14:foregroundMark x1="85692" y1="25612" x2="85692" y2="25612"/>
                        <a14:foregroundMark x1="81769" y1="36403" x2="81769" y2="36403"/>
                        <a14:foregroundMark x1="82077" y1="43525" x2="82077" y2="43525"/>
                        <a14:foregroundMark x1="73615" y1="40360" x2="73615" y2="40360"/>
                        <a14:foregroundMark x1="62077" y1="36403" x2="62077" y2="36403"/>
                        <a14:foregroundMark x1="52538" y1="40360" x2="52538" y2="40360"/>
                        <a14:foregroundMark x1="42385" y1="38993" x2="42385" y2="38993"/>
                        <a14:foregroundMark x1="15385" y1="10863" x2="15385" y2="10863"/>
                        <a14:foregroundMark x1="3615" y1="15108" x2="12000" y2="5612"/>
                        <a14:foregroundMark x1="5846" y1="9568" x2="10077" y2="6115"/>
                        <a14:foregroundMark x1="37615" y1="12950" x2="37615" y2="12950"/>
                        <a14:foregroundMark x1="41538" y1="13741" x2="41538" y2="13741"/>
                        <a14:backgroundMark x1="54769" y1="39784" x2="54769" y2="397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010" y="1152907"/>
            <a:ext cx="4659163" cy="49817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753A-5114-4A7A-B52F-9FB978927A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8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CPN TOOLS EXTENSION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8224" y="3512763"/>
            <a:ext cx="8915400" cy="3777622"/>
          </a:xfrm>
        </p:spPr>
        <p:txBody>
          <a:bodyPr/>
          <a:lstStyle/>
          <a:p>
            <a:r>
              <a:rPr lang="en-US" dirty="0" smtClean="0"/>
              <a:t>CPN Tools version 4 supports development of extensions using Access/CPN.</a:t>
            </a:r>
          </a:p>
          <a:p>
            <a:r>
              <a:rPr lang="en-US" dirty="0" smtClean="0"/>
              <a:t>Access/CPN – a framework to facilitate development of extensions.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753A-5114-4A7A-B52F-9FB978927A2F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632" y="1905000"/>
            <a:ext cx="5855220" cy="103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7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753A-5114-4A7A-B52F-9FB978927A2F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553" y="2322811"/>
            <a:ext cx="3820819" cy="41803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386" y="1704874"/>
            <a:ext cx="6962775" cy="168592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6977270" y="3307835"/>
            <a:ext cx="2395330" cy="990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454" y="3977066"/>
            <a:ext cx="2401749" cy="273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40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ARCHITECTURE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835" y="1905000"/>
            <a:ext cx="6699091" cy="377825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753A-5114-4A7A-B52F-9FB978927A2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33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9456" y="787782"/>
            <a:ext cx="8915400" cy="3777622"/>
          </a:xfrm>
        </p:spPr>
        <p:txBody>
          <a:bodyPr/>
          <a:lstStyle/>
          <a:p>
            <a:r>
              <a:rPr lang="en-US" dirty="0" smtClean="0"/>
              <a:t>Developing extension is not so easy</a:t>
            </a:r>
          </a:p>
          <a:p>
            <a:pPr lvl="1"/>
            <a:r>
              <a:rPr lang="en-US" dirty="0" smtClean="0"/>
              <a:t>Listen to events and take proper action.</a:t>
            </a:r>
          </a:p>
          <a:p>
            <a:pPr lvl="1"/>
            <a:r>
              <a:rPr lang="en-US" dirty="0" smtClean="0"/>
              <a:t>For view places – more than 10 explicit calls between GUI, Simulator and Extension (excluding the DB calls).</a:t>
            </a:r>
          </a:p>
          <a:p>
            <a:pPr lvl="1"/>
            <a:r>
              <a:rPr lang="en-US" dirty="0" smtClean="0"/>
              <a:t>Creating own packets to feed the CPN (populating view places).</a:t>
            </a:r>
          </a:p>
          <a:p>
            <a:r>
              <a:rPr lang="en-US" dirty="0" smtClean="0"/>
              <a:t>For data acquisition and performing actions, a specified TCP/IP port to be used.</a:t>
            </a:r>
          </a:p>
          <a:p>
            <a:pPr lvl="1"/>
            <a:r>
              <a:rPr lang="en-US" dirty="0" smtClean="0"/>
              <a:t>Messages passed in terms of stream of bytes.</a:t>
            </a:r>
          </a:p>
          <a:p>
            <a:pPr lvl="1"/>
            <a:r>
              <a:rPr lang="en-US" dirty="0" smtClean="0"/>
              <a:t>Developing a parser to parse the intended actions, pass to query to the database and returns the result.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753A-5114-4A7A-B52F-9FB978927A2F}" type="slidenum">
              <a:rPr lang="en-US" smtClean="0"/>
              <a:t>34</a:t>
            </a:fld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7" b="93073" l="2695" r="97705">
                        <a14:foregroundMark x1="66267" y1="59503" x2="66267" y2="59503"/>
                        <a14:foregroundMark x1="70758" y1="48490" x2="70758" y2="52575"/>
                        <a14:foregroundMark x1="70259" y1="68739" x2="70259" y2="68739"/>
                        <a14:foregroundMark x1="54291" y1="44938" x2="60479" y2="48490"/>
                        <a14:foregroundMark x1="56886" y1="45826" x2="61976" y2="67496"/>
                        <a14:foregroundMark x1="59780" y1="57371" x2="73353" y2="53108"/>
                        <a14:foregroundMark x1="67166" y1="43339" x2="66667" y2="43339"/>
                        <a14:foregroundMark x1="66467" y1="55240" x2="74152" y2="79396"/>
                        <a14:foregroundMark x1="70559" y1="67496" x2="80339" y2="62345"/>
                        <a14:foregroundMark x1="61677" y1="71403" x2="54990" y2="84014"/>
                        <a14:foregroundMark x1="54291" y1="82771" x2="54491" y2="84547"/>
                        <a14:foregroundMark x1="79142" y1="36945" x2="78842" y2="30551"/>
                        <a14:foregroundMark x1="78842" y1="35169" x2="84331" y2="38188"/>
                        <a14:foregroundMark x1="78643" y1="49734" x2="86727" y2="47069"/>
                        <a14:foregroundMark x1="85828" y1="52220" x2="90319" y2="65009"/>
                        <a14:foregroundMark x1="89621" y1="69272" x2="93413" y2="82416"/>
                        <a14:foregroundMark x1="85529" y1="75133" x2="87924" y2="81172"/>
                        <a14:foregroundMark x1="93014" y1="84014" x2="91517" y2="84547"/>
                        <a14:foregroundMark x1="83433" y1="33925" x2="83433" y2="33925"/>
                        <a14:foregroundMark x1="79840" y1="30195" x2="79840" y2="30195"/>
                        <a14:foregroundMark x1="77645" y1="31083" x2="77645" y2="31083"/>
                        <a14:foregroundMark x1="82036" y1="31083" x2="82036" y2="31083"/>
                        <a14:backgroundMark x1="18762" y1="75666" x2="18762" y2="75666"/>
                        <a14:backgroundMark x1="10180" y1="75133" x2="10180" y2="75133"/>
                        <a14:backgroundMark x1="63872" y1="79041" x2="63872" y2="790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126" y="4045226"/>
            <a:ext cx="5002928" cy="281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1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066" y="5634793"/>
            <a:ext cx="5240192" cy="749252"/>
          </a:xfrm>
        </p:spPr>
        <p:txBody>
          <a:bodyPr/>
          <a:lstStyle/>
          <a:p>
            <a:r>
              <a:rPr lang="en-US" smtClean="0"/>
              <a:t>STATE SPACE ANALYSIS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753A-5114-4A7A-B52F-9FB978927A2F}" type="slidenum">
              <a:rPr lang="en-US" smtClean="0"/>
              <a:t>35</a:t>
            </a:fld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797" y="687759"/>
            <a:ext cx="6204041" cy="3993147"/>
          </a:xfrm>
        </p:spPr>
      </p:pic>
    </p:spTree>
    <p:extLst>
      <p:ext uri="{BB962C8B-B14F-4D97-AF65-F5344CB8AC3E}">
        <p14:creationId xmlns:p14="http://schemas.microsoft.com/office/powerpoint/2010/main" val="335982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REDUCED TAXI BOOKING MODEL</a:t>
            </a:r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977" y="1818861"/>
            <a:ext cx="10134636" cy="393440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753A-5114-4A7A-B52F-9FB978927A2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12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EXPECTED STATE SPACE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981" y="1400427"/>
            <a:ext cx="7077642" cy="451142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753A-5114-4A7A-B52F-9FB978927A2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6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STATE SPACE BY CPN TOOLS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753A-5114-4A7A-B52F-9FB978927A2F}" type="slidenum">
              <a:rPr lang="en-US" smtClean="0"/>
              <a:t>38</a:t>
            </a:fld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2591068" y="5325373"/>
            <a:ext cx="8915400" cy="3777622"/>
          </a:xfrm>
        </p:spPr>
        <p:txBody>
          <a:bodyPr/>
          <a:lstStyle/>
          <a:p>
            <a:r>
              <a:rPr lang="en-US" smtClean="0"/>
              <a:t>While generating nodes of the state space, view places could not be populated.</a:t>
            </a:r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79" y="1363575"/>
            <a:ext cx="10058400" cy="386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1846" y="5495363"/>
            <a:ext cx="4141485" cy="1280890"/>
          </a:xfrm>
        </p:spPr>
        <p:txBody>
          <a:bodyPr/>
          <a:lstStyle/>
          <a:p>
            <a:r>
              <a:rPr lang="en-US" smtClean="0"/>
              <a:t>FAILED ATTEMPTS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10" b="94679" l="5321" r="9386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536" y="1720245"/>
            <a:ext cx="3735237" cy="3735237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753A-5114-4A7A-B52F-9FB978927A2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97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TAXI BOOKING EXAMPLE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753A-5114-4A7A-B52F-9FB978927A2F}" type="slidenum">
              <a:rPr lang="en-US" smtClean="0"/>
              <a:t>4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127" y="1264554"/>
            <a:ext cx="2600451" cy="1950339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" t="5201" r="1219" b="1599"/>
          <a:stretch/>
        </p:blipFill>
        <p:spPr>
          <a:xfrm>
            <a:off x="4636447" y="4308313"/>
            <a:ext cx="2643809" cy="23158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719" y="3995529"/>
            <a:ext cx="2592919" cy="26286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60" y="4308313"/>
            <a:ext cx="1920241" cy="2385393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4" idx="2"/>
            <a:endCxn id="8" idx="0"/>
          </p:cNvCxnSpPr>
          <p:nvPr/>
        </p:nvCxnSpPr>
        <p:spPr>
          <a:xfrm flipH="1">
            <a:off x="5958352" y="3214893"/>
            <a:ext cx="1" cy="1093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3"/>
            <a:endCxn id="8" idx="1"/>
          </p:cNvCxnSpPr>
          <p:nvPr/>
        </p:nvCxnSpPr>
        <p:spPr>
          <a:xfrm flipV="1">
            <a:off x="2362601" y="5466222"/>
            <a:ext cx="2273846" cy="34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3"/>
          </p:cNvCxnSpPr>
          <p:nvPr/>
        </p:nvCxnSpPr>
        <p:spPr>
          <a:xfrm>
            <a:off x="7280256" y="5466222"/>
            <a:ext cx="20534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08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INTERCEPTING STATE SPACE TOOL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Trying to intercept packets and change contents while drawing the state space.</a:t>
            </a:r>
          </a:p>
          <a:p>
            <a:r>
              <a:rPr lang="en-US" smtClean="0"/>
              <a:t>Not a good idea to play with packets – might lead CPN Tools into an inconsistent state.</a:t>
            </a:r>
          </a:p>
          <a:p>
            <a:r>
              <a:rPr lang="en-US" smtClean="0"/>
              <a:t>Even if we succeed with changing packets, the generated state space report is not correct.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753A-5114-4A7A-B52F-9FB978927A2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91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SHARED ARCHITECTURE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582" y="1495246"/>
            <a:ext cx="8915400" cy="3777622"/>
          </a:xfrm>
        </p:spPr>
        <p:txBody>
          <a:bodyPr/>
          <a:lstStyle/>
          <a:p>
            <a:r>
              <a:rPr lang="en-US" smtClean="0"/>
              <a:t>Modify the architecture to explicitly update the view place.</a:t>
            </a:r>
          </a:p>
          <a:p>
            <a:r>
              <a:rPr lang="en-US"/>
              <a:t>Ends up in an infinite wait as the simulator lock, a lock to modify the control layer using simulator,  is already acquired by the state space tool.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753A-5114-4A7A-B52F-9FB978927A2F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924" y="2681408"/>
            <a:ext cx="677227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5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8769" y="5495363"/>
            <a:ext cx="4222970" cy="1280890"/>
          </a:xfrm>
        </p:spPr>
        <p:txBody>
          <a:bodyPr/>
          <a:lstStyle/>
          <a:p>
            <a:r>
              <a:rPr lang="en-US" smtClean="0"/>
              <a:t>WORKAROUND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426" y="307399"/>
            <a:ext cx="4779033" cy="477903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753A-5114-4A7A-B52F-9FB978927A2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0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DB-NETs TO CPNs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</a:t>
            </a:r>
            <a:r>
              <a:rPr lang="en-US" dirty="0" smtClean="0"/>
              <a:t>e </a:t>
            </a:r>
            <a:r>
              <a:rPr lang="en-US" dirty="0"/>
              <a:t>compile </a:t>
            </a:r>
            <a:r>
              <a:rPr lang="en-US" dirty="0" smtClean="0"/>
              <a:t>DB-nets into </a:t>
            </a:r>
            <a:r>
              <a:rPr lang="en-US" dirty="0"/>
              <a:t>CPNs by lifting databases to the control layer and representing data logic operations using normal CPN </a:t>
            </a:r>
            <a:r>
              <a:rPr lang="en-US" dirty="0" smtClean="0"/>
              <a:t>transitions.</a:t>
            </a:r>
          </a:p>
          <a:p>
            <a:r>
              <a:rPr lang="en-US" dirty="0" smtClean="0"/>
              <a:t>Database relations are lifted into additional, relational places. Each tuple becomes a token.</a:t>
            </a:r>
          </a:p>
          <a:p>
            <a:r>
              <a:rPr lang="en-US" dirty="0" smtClean="0"/>
              <a:t>View places are removed and the inspection of a view place is substituted by CPN arcs and inscriptions that reconstruct the query associated to the view place</a:t>
            </a:r>
          </a:p>
          <a:p>
            <a:r>
              <a:rPr lang="en-US" dirty="0">
                <a:solidFill>
                  <a:srgbClr val="FF0000"/>
                </a:solidFill>
              </a:rPr>
              <a:t>Restriction: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views should contain conjunctive queries with filters.</a:t>
            </a:r>
          </a:p>
          <a:p>
            <a:pPr lvl="1"/>
            <a:r>
              <a:rPr lang="en-US" dirty="0"/>
              <a:t>we do not include the database constraints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Actions are transformed into </a:t>
            </a:r>
            <a:r>
              <a:rPr lang="en-US" dirty="0" smtClean="0"/>
              <a:t>non-interruptible </a:t>
            </a:r>
            <a:r>
              <a:rPr lang="en-US" dirty="0" smtClean="0"/>
              <a:t>sequences of delete/add transitions directly modeled into the CPN itself.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753A-5114-4A7A-B52F-9FB978927A2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6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ACTION TRANSITIONS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actions attached to the transitions are reconstructed in CPN and modelled using sequential pipeline adhering to the semantics of DB nets.</a:t>
            </a:r>
          </a:p>
          <a:p>
            <a:r>
              <a:rPr lang="en-US" dirty="0" smtClean="0"/>
              <a:t>Priority Transitions (to preserve set semantics):</a:t>
            </a:r>
          </a:p>
          <a:p>
            <a:pPr lvl="1"/>
            <a:r>
              <a:rPr lang="en-US" dirty="0" smtClean="0"/>
              <a:t>Assigning high </a:t>
            </a:r>
            <a:r>
              <a:rPr lang="en-US" dirty="0"/>
              <a:t>priority to a transition to force it to occur </a:t>
            </a:r>
            <a:r>
              <a:rPr lang="en-US" dirty="0" smtClean="0"/>
              <a:t>before all </a:t>
            </a:r>
            <a:r>
              <a:rPr lang="en-US" dirty="0"/>
              <a:t>other enabled </a:t>
            </a:r>
            <a:r>
              <a:rPr lang="en-US" dirty="0" smtClean="0"/>
              <a:t>transitions.</a:t>
            </a:r>
          </a:p>
          <a:p>
            <a:r>
              <a:rPr lang="en-US" dirty="0" smtClean="0"/>
              <a:t>Using priority transitions we serialize the execution of transitions.</a:t>
            </a:r>
          </a:p>
          <a:p>
            <a:pPr lvl="1"/>
            <a:r>
              <a:rPr lang="en-US" dirty="0" smtClean="0"/>
              <a:t>E.g. for delete operation, if a token is present at relational place, execute delete, else execute no-op.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753A-5114-4A7A-B52F-9FB978927A2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30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753A-5114-4A7A-B52F-9FB978927A2F}" type="slidenum">
              <a:rPr lang="en-US" smtClean="0"/>
              <a:t>45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03499" y="1505303"/>
            <a:ext cx="6643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 </a:t>
            </a:r>
            <a:r>
              <a:rPr lang="en-US" dirty="0" err="1"/>
              <a:t>organisation.empDescr.designation</a:t>
            </a:r>
            <a:r>
              <a:rPr lang="en-US" dirty="0"/>
              <a:t> </a:t>
            </a:r>
            <a:r>
              <a:rPr lang="en-US" dirty="0" smtClean="0"/>
              <a:t>FROM</a:t>
            </a:r>
          </a:p>
          <a:p>
            <a:r>
              <a:rPr lang="en-US" dirty="0" smtClean="0"/>
              <a:t>organization.</a:t>
            </a:r>
            <a:r>
              <a:rPr lang="en-US" dirty="0"/>
              <a:t> </a:t>
            </a:r>
            <a:r>
              <a:rPr lang="en-US" dirty="0" err="1" smtClean="0"/>
              <a:t>empDescr</a:t>
            </a:r>
            <a:r>
              <a:rPr lang="en-US" dirty="0" smtClean="0"/>
              <a:t>,</a:t>
            </a:r>
            <a:r>
              <a:rPr lang="en-US" dirty="0"/>
              <a:t>	</a:t>
            </a:r>
            <a:r>
              <a:rPr lang="en-US" dirty="0" err="1" smtClean="0"/>
              <a:t>organisation.emp</a:t>
            </a:r>
            <a:r>
              <a:rPr lang="en-US" dirty="0" smtClean="0"/>
              <a:t> WHERE</a:t>
            </a:r>
          </a:p>
          <a:p>
            <a:r>
              <a:rPr lang="en-US" dirty="0" smtClean="0"/>
              <a:t>organisation.empDescr.name =</a:t>
            </a:r>
            <a:r>
              <a:rPr lang="en-US" dirty="0"/>
              <a:t>	</a:t>
            </a:r>
            <a:r>
              <a:rPr lang="en-US" dirty="0" smtClean="0"/>
              <a:t>organisation.emp.name</a:t>
            </a:r>
            <a:r>
              <a:rPr lang="en-US" dirty="0"/>
              <a:t>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71" y="3980688"/>
            <a:ext cx="3626057" cy="2484123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45" y="1905000"/>
            <a:ext cx="7002122" cy="4870704"/>
          </a:xfrm>
        </p:spPr>
      </p:pic>
    </p:spTree>
    <p:extLst>
      <p:ext uri="{BB962C8B-B14F-4D97-AF65-F5344CB8AC3E}">
        <p14:creationId xmlns:p14="http://schemas.microsoft.com/office/powerpoint/2010/main" val="198199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84" y="201168"/>
            <a:ext cx="11676860" cy="6437376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753A-5114-4A7A-B52F-9FB978927A2F}" type="slidenum">
              <a:rPr lang="en-US" smtClean="0"/>
              <a:t>46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836408" y="631790"/>
            <a:ext cx="1346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1"/>
                </a:solidFill>
              </a:rPr>
              <a:t>High priority</a:t>
            </a:r>
            <a:endParaRPr 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631936" y="970344"/>
            <a:ext cx="594360" cy="401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7909560" y="970344"/>
            <a:ext cx="556446" cy="401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886200" y="2048256"/>
            <a:ext cx="694944" cy="128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13067" y="1865150"/>
            <a:ext cx="790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1"/>
                </a:solidFill>
              </a:rPr>
              <a:t>guard</a:t>
            </a:r>
            <a:endParaRPr 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92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753A-5114-4A7A-B52F-9FB978927A2F}" type="slidenum">
              <a:rPr lang="en-US" smtClean="0"/>
              <a:t>47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96" y="787782"/>
            <a:ext cx="10643047" cy="5225392"/>
          </a:xfrm>
        </p:spPr>
      </p:pic>
    </p:spTree>
    <p:extLst>
      <p:ext uri="{BB962C8B-B14F-4D97-AF65-F5344CB8AC3E}">
        <p14:creationId xmlns:p14="http://schemas.microsoft.com/office/powerpoint/2010/main" val="378427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129" y="379561"/>
            <a:ext cx="7826327" cy="637896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753A-5114-4A7A-B52F-9FB978927A2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68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0752" y="5331626"/>
            <a:ext cx="3764079" cy="1280890"/>
          </a:xfrm>
        </p:spPr>
        <p:txBody>
          <a:bodyPr/>
          <a:lstStyle/>
          <a:p>
            <a:r>
              <a:rPr lang="en-US" smtClean="0"/>
              <a:t>CONCLUSION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491" b="89989" l="10000" r="95604">
                        <a14:foregroundMark x1="55055" y1="17492" x2="63077" y2="193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733" y="951128"/>
            <a:ext cx="4529121" cy="4526291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753A-5114-4A7A-B52F-9FB978927A2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84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MODELLING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753A-5114-4A7A-B52F-9FB978927A2F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812775" y="4522304"/>
            <a:ext cx="708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Focus on : Relevant </a:t>
            </a:r>
            <a:r>
              <a:rPr lang="en-US" dirty="0"/>
              <a:t>e</a:t>
            </a:r>
            <a:r>
              <a:rPr lang="en-US" dirty="0" smtClean="0"/>
              <a:t>ntity, relationship, constraints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Question:</a:t>
            </a:r>
          </a:p>
          <a:p>
            <a:r>
              <a:rPr lang="en-US" dirty="0" smtClean="0"/>
              <a:t>The data component is static and how would the data evolve throughout the system. E.g. The evolution of the state of a taxi.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751" y="1152907"/>
            <a:ext cx="4934633" cy="3127261"/>
          </a:xfrm>
        </p:spPr>
      </p:pic>
    </p:spTree>
    <p:extLst>
      <p:ext uri="{BB962C8B-B14F-4D97-AF65-F5344CB8AC3E}">
        <p14:creationId xmlns:p14="http://schemas.microsoft.com/office/powerpoint/2010/main" val="319990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a CPN Tools extension which implements the functionality of DB-nets.</a:t>
            </a:r>
          </a:p>
          <a:p>
            <a:r>
              <a:rPr lang="en-US" dirty="0" smtClean="0"/>
              <a:t>Using relational places and compilation mechanism, we are able to calculate the state spaces.</a:t>
            </a:r>
          </a:p>
          <a:p>
            <a:r>
              <a:rPr lang="en-US" dirty="0" smtClean="0"/>
              <a:t>Ongoing work : Formalize the translation from DB-nets to CPNs and prove its correctness.</a:t>
            </a:r>
          </a:p>
          <a:p>
            <a:r>
              <a:rPr lang="en-US" dirty="0" smtClean="0"/>
              <a:t>Future work: Empirical evaluation of DB-nets.</a:t>
            </a:r>
          </a:p>
          <a:p>
            <a:r>
              <a:rPr lang="en-US" dirty="0" smtClean="0"/>
              <a:t>We encourage researchers to possibly find a cleaner solution for calculating state space.</a:t>
            </a:r>
          </a:p>
          <a:p>
            <a:r>
              <a:rPr lang="en-US" dirty="0" smtClean="0"/>
              <a:t>The simulation of DB-nets can be particularly useful for creating benchmarks for data preparation to perform process mining.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753A-5114-4A7A-B52F-9FB978927A2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46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064" y="2944616"/>
            <a:ext cx="3747491" cy="1280890"/>
          </a:xfrm>
        </p:spPr>
        <p:txBody>
          <a:bodyPr/>
          <a:lstStyle/>
          <a:p>
            <a:r>
              <a:rPr lang="en-US" smtClean="0"/>
              <a:t>THANK YOU!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753A-5114-4A7A-B52F-9FB978927A2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1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COMMS/CPN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 library written in SML to connect CPN Tools with external processes.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753A-5114-4A7A-B52F-9FB978927A2F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078" y="2618428"/>
            <a:ext cx="4934266" cy="329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8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JAVA/CPN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 JAVA library to connect JAVA processes to CPN Tools.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753A-5114-4A7A-B52F-9FB978927A2F}" type="slidenum">
              <a:rPr lang="en-US" smtClean="0"/>
              <a:t>53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269" y="3490477"/>
            <a:ext cx="7629160" cy="77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29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COMMUNICATION PATTERN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411" y="1445708"/>
            <a:ext cx="5749408" cy="530256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753A-5114-4A7A-B52F-9FB978927A2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8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PLACE COMPUTATION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753A-5114-4A7A-B52F-9FB978927A2F}" type="slidenum">
              <a:rPr lang="en-US" smtClean="0"/>
              <a:t>55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1086" y="1524873"/>
            <a:ext cx="504978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View Place 1:</a:t>
            </a:r>
          </a:p>
          <a:p>
            <a:r>
              <a:rPr lang="en-US" dirty="0" smtClean="0"/>
              <a:t>SELECT </a:t>
            </a:r>
            <a:r>
              <a:rPr lang="en-US" dirty="0" err="1"/>
              <a:t>organisation.empDescr.designation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FROM organization.</a:t>
            </a:r>
            <a:r>
              <a:rPr lang="en-US" dirty="0"/>
              <a:t> </a:t>
            </a:r>
            <a:r>
              <a:rPr lang="en-US" dirty="0" err="1" smtClean="0"/>
              <a:t>empDescr</a:t>
            </a:r>
            <a:r>
              <a:rPr lang="en-US" dirty="0" smtClean="0"/>
              <a:t>,</a:t>
            </a:r>
          </a:p>
          <a:p>
            <a:r>
              <a:rPr lang="en-US" dirty="0"/>
              <a:t>	</a:t>
            </a:r>
            <a:r>
              <a:rPr lang="en-US" dirty="0" err="1" smtClean="0"/>
              <a:t>organisation.emp</a:t>
            </a:r>
            <a:r>
              <a:rPr lang="en-US" dirty="0" smtClean="0"/>
              <a:t> </a:t>
            </a:r>
            <a:r>
              <a:rPr lang="en-US" dirty="0"/>
              <a:t>WHERE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organisation.empDescr.name </a:t>
            </a:r>
            <a:r>
              <a:rPr lang="en-US" dirty="0"/>
              <a:t>=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organisation.emp.name;</a:t>
            </a:r>
          </a:p>
          <a:p>
            <a:endParaRPr lang="en-US" dirty="0"/>
          </a:p>
          <a:p>
            <a:r>
              <a:rPr lang="en-US" dirty="0" smtClean="0"/>
              <a:t>View Place 2:</a:t>
            </a:r>
          </a:p>
          <a:p>
            <a:r>
              <a:rPr lang="en-US" dirty="0"/>
              <a:t>SELECT </a:t>
            </a:r>
            <a:r>
              <a:rPr lang="en-US" dirty="0" smtClean="0"/>
              <a:t>organisation.empID.id</a:t>
            </a:r>
          </a:p>
          <a:p>
            <a:r>
              <a:rPr lang="en-US" dirty="0"/>
              <a:t>	</a:t>
            </a:r>
            <a:r>
              <a:rPr lang="en-US" dirty="0" smtClean="0"/>
              <a:t>FROM </a:t>
            </a:r>
            <a:r>
              <a:rPr lang="en-US" dirty="0" err="1" smtClean="0"/>
              <a:t>organisation.empID</a:t>
            </a:r>
            <a:r>
              <a:rPr lang="en-US" dirty="0" smtClean="0"/>
              <a:t>,</a:t>
            </a:r>
          </a:p>
          <a:p>
            <a:r>
              <a:rPr lang="en-US" dirty="0"/>
              <a:t>	</a:t>
            </a:r>
            <a:r>
              <a:rPr lang="en-US" dirty="0" err="1" smtClean="0"/>
              <a:t>organisation</a:t>
            </a:r>
            <a:r>
              <a:rPr lang="en-US" dirty="0" err="1"/>
              <a:t>.emp</a:t>
            </a:r>
            <a:r>
              <a:rPr lang="en-US" dirty="0"/>
              <a:t> </a:t>
            </a:r>
            <a:r>
              <a:rPr lang="en-US" dirty="0" smtClean="0"/>
              <a:t>WHERE</a:t>
            </a:r>
          </a:p>
          <a:p>
            <a:r>
              <a:rPr lang="en-US" dirty="0"/>
              <a:t>	</a:t>
            </a:r>
            <a:r>
              <a:rPr lang="en-US" dirty="0" smtClean="0"/>
              <a:t>organisation.empID.id </a:t>
            </a:r>
            <a:r>
              <a:rPr lang="en-US" dirty="0"/>
              <a:t>=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organisation.emp.id</a:t>
            </a:r>
            <a:r>
              <a:rPr lang="en-US" dirty="0"/>
              <a:t>;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062" y="2123661"/>
            <a:ext cx="6182590" cy="3778250"/>
          </a:xfrm>
        </p:spPr>
      </p:pic>
    </p:spTree>
    <p:extLst>
      <p:ext uri="{BB962C8B-B14F-4D97-AF65-F5344CB8AC3E}">
        <p14:creationId xmlns:p14="http://schemas.microsoft.com/office/powerpoint/2010/main" val="150211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PLACE COMPUTATION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753A-5114-4A7A-B52F-9FB978927A2F}" type="slidenum">
              <a:rPr lang="en-US" smtClean="0"/>
              <a:t>56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1506"/>
            <a:ext cx="8113608" cy="5327406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855" y="4513954"/>
            <a:ext cx="3972774" cy="163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1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PROCESS MODELLING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753A-5114-4A7A-B52F-9FB978927A2F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589212" y="4658480"/>
            <a:ext cx="64266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Focus on : the workflow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Questions:</a:t>
            </a:r>
          </a:p>
          <a:p>
            <a:r>
              <a:rPr lang="en-US" dirty="0" smtClean="0"/>
              <a:t>But how do the activities affect the data?</a:t>
            </a:r>
          </a:p>
          <a:p>
            <a:r>
              <a:rPr lang="en-US" dirty="0" smtClean="0"/>
              <a:t>What if the Taxi which is just booked was busy?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912" y="1439061"/>
            <a:ext cx="7501001" cy="3056148"/>
          </a:xfrm>
        </p:spPr>
      </p:pic>
    </p:spTree>
    <p:extLst>
      <p:ext uri="{BB962C8B-B14F-4D97-AF65-F5344CB8AC3E}">
        <p14:creationId xmlns:p14="http://schemas.microsoft.com/office/powerpoint/2010/main" val="328634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- PROCESS INTEGRATION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753A-5114-4A7A-B52F-9FB978927A2F}" type="slidenum">
              <a:rPr lang="en-US" smtClean="0"/>
              <a:t>7</a:t>
            </a:fld>
            <a:endParaRPr lang="en-US"/>
          </a:p>
        </p:txBody>
      </p:sp>
      <p:pic>
        <p:nvPicPr>
          <p:cNvPr id="10" name="Content Placeholder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99" b="90000" l="9904" r="89833">
                        <a14:foregroundMark x1="81245" y1="31868" x2="78528" y2="36923"/>
                        <a14:foregroundMark x1="79404" y1="18462" x2="79404" y2="26374"/>
                        <a14:foregroundMark x1="79755" y1="18462" x2="81683" y2="19560"/>
                        <a14:foregroundMark x1="59860" y1="5824" x2="56266" y2="9780"/>
                        <a14:foregroundMark x1="58195" y1="7692" x2="57932" y2="5385"/>
                        <a14:foregroundMark x1="58195" y1="7143" x2="58195" y2="4835"/>
                        <a14:foregroundMark x1="57756" y1="6374" x2="57318" y2="5055"/>
                        <a14:foregroundMark x1="42682" y1="4286" x2="40140" y2="7143"/>
                        <a14:foregroundMark x1="19369" y1="18022" x2="17879" y2="22418"/>
                        <a14:foregroundMark x1="19807" y1="18022" x2="22962" y2="19341"/>
                        <a14:foregroundMark x1="18142" y1="31868" x2="17704" y2="39560"/>
                        <a14:foregroundMark x1="17090" y1="29560" x2="18755" y2="28462"/>
                        <a14:foregroundMark x1="39527" y1="53187" x2="39089" y2="61648"/>
                        <a14:foregroundMark x1="41367" y1="6154" x2="44347" y2="90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183" y="1368286"/>
            <a:ext cx="8577469" cy="565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8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766" y="2009494"/>
            <a:ext cx="4890846" cy="388149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753A-5114-4A7A-B52F-9FB978927A2F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589212" y="2375451"/>
            <a:ext cx="394079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For understanding complex dynamic</a:t>
            </a:r>
          </a:p>
          <a:p>
            <a:r>
              <a:rPr lang="en-US" sz="2800" dirty="0"/>
              <a:t>s</a:t>
            </a:r>
            <a:r>
              <a:rPr lang="en-US" sz="2800" dirty="0" smtClean="0"/>
              <a:t>ystems, the marriage between</a:t>
            </a:r>
          </a:p>
          <a:p>
            <a:r>
              <a:rPr lang="en-US" sz="2800" b="1" dirty="0"/>
              <a:t>d</a:t>
            </a:r>
            <a:r>
              <a:rPr lang="en-US" sz="2800" b="1" dirty="0" smtClean="0"/>
              <a:t>ata</a:t>
            </a:r>
            <a:r>
              <a:rPr lang="en-US" sz="2800" dirty="0" smtClean="0"/>
              <a:t> and </a:t>
            </a:r>
            <a:r>
              <a:rPr lang="en-US" sz="2800" b="1" dirty="0" smtClean="0"/>
              <a:t>processes</a:t>
            </a:r>
            <a:r>
              <a:rPr lang="en-US" sz="2800" dirty="0" smtClean="0"/>
              <a:t> is necessary.</a:t>
            </a:r>
          </a:p>
        </p:txBody>
      </p:sp>
    </p:spTree>
    <p:extLst>
      <p:ext uri="{BB962C8B-B14F-4D97-AF65-F5344CB8AC3E}">
        <p14:creationId xmlns:p14="http://schemas.microsoft.com/office/powerpoint/2010/main" val="266736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3983" y="5220043"/>
            <a:ext cx="4232541" cy="1280890"/>
          </a:xfrm>
        </p:spPr>
        <p:txBody>
          <a:bodyPr/>
          <a:lstStyle/>
          <a:p>
            <a:r>
              <a:rPr lang="en-US" smtClean="0"/>
              <a:t>STATE OF THE ART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753A-5114-4A7A-B52F-9FB978927A2F}" type="slidenum">
              <a:rPr lang="en-US" smtClean="0"/>
              <a:t>9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211" y="970344"/>
            <a:ext cx="4744278" cy="4317293"/>
          </a:xfrm>
        </p:spPr>
      </p:pic>
    </p:spTree>
    <p:extLst>
      <p:ext uri="{BB962C8B-B14F-4D97-AF65-F5344CB8AC3E}">
        <p14:creationId xmlns:p14="http://schemas.microsoft.com/office/powerpoint/2010/main" val="44771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5867</TotalTime>
  <Words>1468</Words>
  <Application>Microsoft Office PowerPoint</Application>
  <PresentationFormat>Widescreen</PresentationFormat>
  <Paragraphs>278</Paragraphs>
  <Slides>56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Cambria Math</vt:lpstr>
      <vt:lpstr>Century Gothic</vt:lpstr>
      <vt:lpstr>Wingdings 3</vt:lpstr>
      <vt:lpstr>Wisp</vt:lpstr>
      <vt:lpstr>PowerPoint Presentation</vt:lpstr>
      <vt:lpstr>MOTIVATION</vt:lpstr>
      <vt:lpstr>MOTIVATION</vt:lpstr>
      <vt:lpstr>TAXI BOOKING EXAMPLE</vt:lpstr>
      <vt:lpstr>DATA MODELLING</vt:lpstr>
      <vt:lpstr>PROCESS MODELLING</vt:lpstr>
      <vt:lpstr>DATA - PROCESS INTEGRATION</vt:lpstr>
      <vt:lpstr>PowerPoint Presentation</vt:lpstr>
      <vt:lpstr>STATE OF THE ART</vt:lpstr>
      <vt:lpstr>Data-Centric Dynamic Systems (DCDS)</vt:lpstr>
      <vt:lpstr>COLORED PETRI NETS (CPNs)</vt:lpstr>
      <vt:lpstr>PowerPoint Presentation</vt:lpstr>
      <vt:lpstr>STATE OF THE ART</vt:lpstr>
      <vt:lpstr>MARRIAGE : CPN &amp; DB</vt:lpstr>
      <vt:lpstr>PowerPoint Presentation</vt:lpstr>
      <vt:lpstr>DB-NETS</vt:lpstr>
      <vt:lpstr>PERSISTENCE LAYER</vt:lpstr>
      <vt:lpstr>DATA LOGIC LAYER</vt:lpstr>
      <vt:lpstr>EXAMPLE</vt:lpstr>
      <vt:lpstr>CONTROL LAYER</vt:lpstr>
      <vt:lpstr>CONTROL LAYER – VIEW PLACE </vt:lpstr>
      <vt:lpstr>CONTROL LAYER – ACTION TRANSITION</vt:lpstr>
      <vt:lpstr>DB-NETS EXAMPLE</vt:lpstr>
      <vt:lpstr>OBJECTIVE</vt:lpstr>
      <vt:lpstr>DB-NETS</vt:lpstr>
      <vt:lpstr>VIEW PLACE AND ACTION TRANSITIONS</vt:lpstr>
      <vt:lpstr>DATA ACQUISITION</vt:lpstr>
      <vt:lpstr>PowerPoint Presentation</vt:lpstr>
      <vt:lpstr>PowerPoint Presentation</vt:lpstr>
      <vt:lpstr>PowerPoint Presentation</vt:lpstr>
      <vt:lpstr>CPN TOOLS EXTENSION</vt:lpstr>
      <vt:lpstr>PowerPoint Presentation</vt:lpstr>
      <vt:lpstr>ARCHITECTURE</vt:lpstr>
      <vt:lpstr>PowerPoint Presentation</vt:lpstr>
      <vt:lpstr>STATE SPACE ANALYSIS</vt:lpstr>
      <vt:lpstr>REDUCED TAXI BOOKING MODEL</vt:lpstr>
      <vt:lpstr>EXPECTED STATE SPACE</vt:lpstr>
      <vt:lpstr>STATE SPACE BY CPN TOOLS</vt:lpstr>
      <vt:lpstr>FAILED ATTEMPTS</vt:lpstr>
      <vt:lpstr>INTERCEPTING STATE SPACE TOOL</vt:lpstr>
      <vt:lpstr>SHARED ARCHITECTURE</vt:lpstr>
      <vt:lpstr>WORKAROUND</vt:lpstr>
      <vt:lpstr>FROM DB-NETs TO CPNs</vt:lpstr>
      <vt:lpstr>ACTION TRANSITIONS</vt:lpstr>
      <vt:lpstr>EXAMPLE</vt:lpstr>
      <vt:lpstr>PowerPoint Presentation</vt:lpstr>
      <vt:lpstr>PowerPoint Presentation</vt:lpstr>
      <vt:lpstr>PowerPoint Presentation</vt:lpstr>
      <vt:lpstr>CONCLUSION</vt:lpstr>
      <vt:lpstr>PowerPoint Presentation</vt:lpstr>
      <vt:lpstr>THANK YOU!</vt:lpstr>
      <vt:lpstr>COMMS/CPN</vt:lpstr>
      <vt:lpstr>JAVA/CPN</vt:lpstr>
      <vt:lpstr>COMMUNICATION PATTERN</vt:lpstr>
      <vt:lpstr>VIEW PLACE COMPUTATION</vt:lpstr>
      <vt:lpstr>VIEW PLACE COMPUTATION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Aman Sinha</dc:creator>
  <cp:lastModifiedBy>Aman Sinha</cp:lastModifiedBy>
  <cp:revision>144</cp:revision>
  <dcterms:created xsi:type="dcterms:W3CDTF">2017-02-02T17:40:57Z</dcterms:created>
  <dcterms:modified xsi:type="dcterms:W3CDTF">2017-10-12T20:25:20Z</dcterms:modified>
</cp:coreProperties>
</file>